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6858000" cy="9906000" type="A4"/>
  <p:notesSz cx="6669088" cy="9926638"/>
  <p:defaultTextStyle>
    <a:defPPr lvl="0">
      <a:defRPr lang="en-US"/>
    </a:defPPr>
    <a:lvl1pPr marL="0" lv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6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1684F-4BD0-4B29-9372-BE45BAE097CA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FAC4-E748-444A-A51F-0FD6AB44A4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314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1684F-4BD0-4B29-9372-BE45BAE097CA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FAC4-E748-444A-A51F-0FD6AB44A4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324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1684F-4BD0-4B29-9372-BE45BAE097CA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FAC4-E748-444A-A51F-0FD6AB44A4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7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1684F-4BD0-4B29-9372-BE45BAE097CA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FAC4-E748-444A-A51F-0FD6AB44A4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6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1684F-4BD0-4B29-9372-BE45BAE097CA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FAC4-E748-444A-A51F-0FD6AB44A4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040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1684F-4BD0-4B29-9372-BE45BAE097CA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FAC4-E748-444A-A51F-0FD6AB44A4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97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1684F-4BD0-4B29-9372-BE45BAE097CA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FAC4-E748-444A-A51F-0FD6AB44A4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272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1684F-4BD0-4B29-9372-BE45BAE097CA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FAC4-E748-444A-A51F-0FD6AB44A4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976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1684F-4BD0-4B29-9372-BE45BAE097CA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FAC4-E748-444A-A51F-0FD6AB44A4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590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1684F-4BD0-4B29-9372-BE45BAE097CA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FAC4-E748-444A-A51F-0FD6AB44A4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62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1684F-4BD0-4B29-9372-BE45BAE097CA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FAC4-E748-444A-A51F-0FD6AB44A4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955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1684F-4BD0-4B29-9372-BE45BAE097CA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AFAC4-E748-444A-A51F-0FD6AB44A4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970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3C15F68-E805-41FE-B4FF-D786F4AF1959}"/>
              </a:ext>
            </a:extLst>
          </p:cNvPr>
          <p:cNvSpPr txBox="1"/>
          <p:nvPr/>
        </p:nvSpPr>
        <p:spPr>
          <a:xfrm>
            <a:off x="431058" y="427350"/>
            <a:ext cx="58510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Morningside Primary School December Overview 2022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D40294E-8279-4B68-B6ED-6CDF3F4A18DC}"/>
              </a:ext>
            </a:extLst>
          </p:cNvPr>
          <p:cNvGrpSpPr/>
          <p:nvPr/>
        </p:nvGrpSpPr>
        <p:grpSpPr>
          <a:xfrm>
            <a:off x="183482" y="3882560"/>
            <a:ext cx="6484948" cy="464605"/>
            <a:chOff x="183482" y="3882560"/>
            <a:chExt cx="6484948" cy="464605"/>
          </a:xfrm>
        </p:grpSpPr>
        <p:pic>
          <p:nvPicPr>
            <p:cNvPr id="1028" name="Picture 4" descr="Red Christmas Border PNG Clip-Art Image​ | Gallery Yopriceville -  High-Quality Images and Transparent PNG Free Clipart">
              <a:extLst>
                <a:ext uri="{FF2B5EF4-FFF2-40B4-BE49-F238E27FC236}">
                  <a16:creationId xmlns:a16="http://schemas.microsoft.com/office/drawing/2014/main" id="{7E590A3B-680A-4FB8-BF39-5E1FC4B368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482" y="3882560"/>
              <a:ext cx="3242474" cy="46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4" descr="Red Christmas Border PNG Clip-Art Image​ | Gallery Yopriceville -  High-Quality Images and Transparent PNG Free Clipart">
              <a:extLst>
                <a:ext uri="{FF2B5EF4-FFF2-40B4-BE49-F238E27FC236}">
                  <a16:creationId xmlns:a16="http://schemas.microsoft.com/office/drawing/2014/main" id="{9D831C9F-6D41-494E-9EA3-3B9E7244FD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5956" y="3882560"/>
              <a:ext cx="3242474" cy="46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5CCEBDE-858E-459E-A70D-485D1C4D5FEF}"/>
              </a:ext>
            </a:extLst>
          </p:cNvPr>
          <p:cNvGrpSpPr/>
          <p:nvPr/>
        </p:nvGrpSpPr>
        <p:grpSpPr>
          <a:xfrm>
            <a:off x="37892" y="66274"/>
            <a:ext cx="464606" cy="4189771"/>
            <a:chOff x="37892" y="66274"/>
            <a:chExt cx="464606" cy="4189771"/>
          </a:xfrm>
        </p:grpSpPr>
        <p:pic>
          <p:nvPicPr>
            <p:cNvPr id="16" name="Picture 4" descr="Red Christmas Border PNG Clip-Art Image​ | Gallery Yopriceville -  High-Quality Images and Transparent PNG Free Clipart">
              <a:extLst>
                <a:ext uri="{FF2B5EF4-FFF2-40B4-BE49-F238E27FC236}">
                  <a16:creationId xmlns:a16="http://schemas.microsoft.com/office/drawing/2014/main" id="{BB9783C9-9CFD-4313-BD3C-3C452BB283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1351042" y="2402505"/>
              <a:ext cx="3242474" cy="46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4" descr="Red Christmas Border PNG Clip-Art Image​ | Gallery Yopriceville -  High-Quality Images and Transparent PNG Free Clipart">
              <a:extLst>
                <a:ext uri="{FF2B5EF4-FFF2-40B4-BE49-F238E27FC236}">
                  <a16:creationId xmlns:a16="http://schemas.microsoft.com/office/drawing/2014/main" id="{88BCEAAC-2DD6-4EF8-93D8-5AA2D3095C3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785"/>
            <a:stretch/>
          </p:blipFill>
          <p:spPr bwMode="auto">
            <a:xfrm rot="16200000">
              <a:off x="-203452" y="307619"/>
              <a:ext cx="947295" cy="46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47758FD-D728-4387-90BF-870BFA80CFE8}"/>
              </a:ext>
            </a:extLst>
          </p:cNvPr>
          <p:cNvGrpSpPr/>
          <p:nvPr/>
        </p:nvGrpSpPr>
        <p:grpSpPr>
          <a:xfrm>
            <a:off x="6349414" y="66275"/>
            <a:ext cx="464605" cy="4189771"/>
            <a:chOff x="6349414" y="66275"/>
            <a:chExt cx="464605" cy="4189771"/>
          </a:xfrm>
        </p:grpSpPr>
        <p:pic>
          <p:nvPicPr>
            <p:cNvPr id="19" name="Picture 4" descr="Red Christmas Border PNG Clip-Art Image​ | Gallery Yopriceville -  High-Quality Images and Transparent PNG Free Clipart">
              <a:extLst>
                <a:ext uri="{FF2B5EF4-FFF2-40B4-BE49-F238E27FC236}">
                  <a16:creationId xmlns:a16="http://schemas.microsoft.com/office/drawing/2014/main" id="{FD5DAD1D-0B29-46C1-AF1C-10E7F650A3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4960480" y="1455209"/>
              <a:ext cx="3242474" cy="46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4" descr="Red Christmas Border PNG Clip-Art Image​ | Gallery Yopriceville -  High-Quality Images and Transparent PNG Free Clipart">
              <a:extLst>
                <a:ext uri="{FF2B5EF4-FFF2-40B4-BE49-F238E27FC236}">
                  <a16:creationId xmlns:a16="http://schemas.microsoft.com/office/drawing/2014/main" id="{E31A01C8-EC4B-4181-945B-CE24AE3058F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785"/>
            <a:stretch/>
          </p:blipFill>
          <p:spPr bwMode="auto">
            <a:xfrm rot="5400000">
              <a:off x="6108069" y="3550096"/>
              <a:ext cx="947295" cy="46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4DE5905-4F08-41A8-B08D-D028440979EA}"/>
              </a:ext>
            </a:extLst>
          </p:cNvPr>
          <p:cNvGrpSpPr/>
          <p:nvPr/>
        </p:nvGrpSpPr>
        <p:grpSpPr>
          <a:xfrm>
            <a:off x="183482" y="10767"/>
            <a:ext cx="6484948" cy="464605"/>
            <a:chOff x="183482" y="10767"/>
            <a:chExt cx="6484948" cy="464605"/>
          </a:xfrm>
        </p:grpSpPr>
        <p:pic>
          <p:nvPicPr>
            <p:cNvPr id="22" name="Picture 4" descr="Red Christmas Border PNG Clip-Art Image​ | Gallery Yopriceville -  High-Quality Images and Transparent PNG Free Clipart">
              <a:extLst>
                <a:ext uri="{FF2B5EF4-FFF2-40B4-BE49-F238E27FC236}">
                  <a16:creationId xmlns:a16="http://schemas.microsoft.com/office/drawing/2014/main" id="{669AE898-7757-451C-8B74-F74D4405F1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482" y="10767"/>
              <a:ext cx="3242474" cy="46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4" descr="Red Christmas Border PNG Clip-Art Image​ | Gallery Yopriceville -  High-Quality Images and Transparent PNG Free Clipart">
              <a:extLst>
                <a:ext uri="{FF2B5EF4-FFF2-40B4-BE49-F238E27FC236}">
                  <a16:creationId xmlns:a16="http://schemas.microsoft.com/office/drawing/2014/main" id="{07861594-CC57-4880-A61D-402065562B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5956" y="10767"/>
              <a:ext cx="3242474" cy="46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4" name="Picture 23" descr="morningside logo COLOUR With Strapline.jpg">
            <a:extLst>
              <a:ext uri="{FF2B5EF4-FFF2-40B4-BE49-F238E27FC236}">
                <a16:creationId xmlns:a16="http://schemas.microsoft.com/office/drawing/2014/main" id="{6739A940-2910-4D60-A358-D1A1C42DF7C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071" y="445294"/>
            <a:ext cx="778138" cy="302667"/>
          </a:xfrm>
          <a:prstGeom prst="rect">
            <a:avLst/>
          </a:prstGeom>
        </p:spPr>
      </p:pic>
      <p:pic>
        <p:nvPicPr>
          <p:cNvPr id="1032" name="Picture 8" descr="Silhouette Profile Clipart Rudolph Red Nosed Reindeer - Deer Clip Art, HD  Png Download - 872x1280(#2315027) - PngFind">
            <a:extLst>
              <a:ext uri="{FF2B5EF4-FFF2-40B4-BE49-F238E27FC236}">
                <a16:creationId xmlns:a16="http://schemas.microsoft.com/office/drawing/2014/main" id="{65C30F52-4322-43FE-B575-3B6C50A4F6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348" b="93116" l="3846" r="95055">
                        <a14:foregroundMark x1="27473" y1="7971" x2="27473" y2="7971"/>
                        <a14:foregroundMark x1="31868" y1="5072" x2="31868" y2="5072"/>
                        <a14:foregroundMark x1="93407" y1="54348" x2="93407" y2="54348"/>
                        <a14:foregroundMark x1="95604" y1="93478" x2="95604" y2="93478"/>
                        <a14:foregroundMark x1="10440" y1="60145" x2="10440" y2="60145"/>
                        <a14:foregroundMark x1="3846" y1="48551" x2="3846" y2="485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1274" y="1461941"/>
            <a:ext cx="467275" cy="70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hristmas Jumper Cartoon clipart - Red, Clothing, Reindeer, transparent  clip art">
            <a:extLst>
              <a:ext uri="{FF2B5EF4-FFF2-40B4-BE49-F238E27FC236}">
                <a16:creationId xmlns:a16="http://schemas.microsoft.com/office/drawing/2014/main" id="{446A0973-D8FF-4532-AC7C-73EEBE292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400" b="92000" l="10000" r="90000">
                        <a14:foregroundMark x1="39889" y1="6800" x2="55667" y2="4400"/>
                        <a14:foregroundMark x1="55667" y1="4400" x2="62000" y2="7200"/>
                        <a14:foregroundMark x1="37222" y1="92000" x2="48000" y2="92000"/>
                        <a14:foregroundMark x1="48000" y1="92000" x2="64333" y2="89600"/>
                        <a14:foregroundMark x1="33000" y1="53400" x2="33000" y2="53400"/>
                        <a14:foregroundMark x1="36000" y1="33000" x2="35444" y2="46400"/>
                        <a14:foregroundMark x1="23000" y1="37000" x2="23000" y2="37000"/>
                        <a14:foregroundMark x1="33667" y1="8400" x2="33667" y2="8400"/>
                        <a14:foregroundMark x1="29667" y1="16000" x2="29667" y2="16000"/>
                        <a14:foregroundMark x1="19778" y1="51600" x2="19778" y2="51600"/>
                        <a14:foregroundMark x1="20000" y1="50000" x2="22556" y2="36800"/>
                        <a14:foregroundMark x1="22556" y1="36800" x2="31556" y2="11800"/>
                        <a14:foregroundMark x1="22778" y1="83400" x2="23778" y2="83400"/>
                        <a14:foregroundMark x1="34778" y1="83400" x2="50778" y2="86600"/>
                        <a14:foregroundMark x1="50778" y1="86600" x2="58778" y2="864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2354">
            <a:off x="5105571" y="2928117"/>
            <a:ext cx="1243624" cy="69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Bee sweet with christmas hat in colorful Vector Image">
            <a:extLst>
              <a:ext uri="{FF2B5EF4-FFF2-40B4-BE49-F238E27FC236}">
                <a16:creationId xmlns:a16="http://schemas.microsoft.com/office/drawing/2014/main" id="{6CBA4E4E-3FE3-4490-B507-6F8E53C387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88" b="25094"/>
          <a:stretch/>
        </p:blipFill>
        <p:spPr bwMode="auto">
          <a:xfrm rot="186827">
            <a:off x="4406858" y="713048"/>
            <a:ext cx="727767" cy="515255"/>
          </a:xfrm>
          <a:prstGeom prst="pentagon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12" descr="Bee sweet with christmas hat in colorful Vector Image">
            <a:extLst>
              <a:ext uri="{FF2B5EF4-FFF2-40B4-BE49-F238E27FC236}">
                <a16:creationId xmlns:a16="http://schemas.microsoft.com/office/drawing/2014/main" id="{50386A1F-74A3-44CF-9469-7887D5542E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88" b="25094"/>
          <a:stretch/>
        </p:blipFill>
        <p:spPr bwMode="auto">
          <a:xfrm rot="21413173" flipH="1">
            <a:off x="5385100" y="707673"/>
            <a:ext cx="727767" cy="515255"/>
          </a:xfrm>
          <a:prstGeom prst="pentagon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129040F3-B593-41CB-BD73-D16C67EE7E6F}"/>
              </a:ext>
            </a:extLst>
          </p:cNvPr>
          <p:cNvSpPr txBox="1"/>
          <p:nvPr/>
        </p:nvSpPr>
        <p:spPr>
          <a:xfrm>
            <a:off x="484071" y="5914066"/>
            <a:ext cx="58510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Morningside Primary School December Overview 2022</a:t>
            </a:r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4EFA7CF7-5439-42DA-BD4B-4740B096A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613622"/>
              </p:ext>
            </p:extLst>
          </p:nvPr>
        </p:nvGraphicFramePr>
        <p:xfrm>
          <a:off x="537084" y="6292630"/>
          <a:ext cx="5985730" cy="3036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4668">
                  <a:extLst>
                    <a:ext uri="{9D8B030D-6E8A-4147-A177-3AD203B41FA5}">
                      <a16:colId xmlns:a16="http://schemas.microsoft.com/office/drawing/2014/main" val="1009629411"/>
                    </a:ext>
                  </a:extLst>
                </a:gridCol>
                <a:gridCol w="5151062">
                  <a:extLst>
                    <a:ext uri="{9D8B030D-6E8A-4147-A177-3AD203B41FA5}">
                      <a16:colId xmlns:a16="http://schemas.microsoft.com/office/drawing/2014/main" val="3406507711"/>
                    </a:ext>
                  </a:extLst>
                </a:gridCol>
              </a:tblGrid>
              <a:tr h="177740">
                <a:tc>
                  <a:txBody>
                    <a:bodyPr/>
                    <a:lstStyle/>
                    <a:p>
                      <a:pPr algn="l"/>
                      <a:r>
                        <a:rPr lang="en-GB" sz="1300" dirty="0">
                          <a:latin typeface="Trebuchet MS" panose="020B0603020202020204" pitchFamily="34" charset="0"/>
                        </a:rPr>
                        <a:t>Thu 8</a:t>
                      </a:r>
                      <a:r>
                        <a:rPr lang="en-GB" sz="1300" baseline="30000" dirty="0">
                          <a:latin typeface="Trebuchet MS" panose="020B0603020202020204" pitchFamily="34" charset="0"/>
                        </a:rPr>
                        <a:t>th</a:t>
                      </a:r>
                      <a:r>
                        <a:rPr lang="en-GB" sz="1300" dirty="0">
                          <a:latin typeface="Trebuchet MS" panose="020B0603020202020204" pitchFamily="34" charset="0"/>
                        </a:rPr>
                        <a:t> </a:t>
                      </a:r>
                    </a:p>
                  </a:txBody>
                  <a:tcPr marL="43827" marR="43827" marT="21913" marB="2191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dirty="0">
                          <a:latin typeface="Trebuchet MS" panose="020B0603020202020204" pitchFamily="34" charset="0"/>
                        </a:rPr>
                        <a:t>Pantomime for years 1-6</a:t>
                      </a:r>
                    </a:p>
                  </a:txBody>
                  <a:tcPr marL="43827" marR="43827" marT="21913" marB="21913" anchor="ctr"/>
                </a:tc>
                <a:extLst>
                  <a:ext uri="{0D108BD9-81ED-4DB2-BD59-A6C34878D82A}">
                    <a16:rowId xmlns:a16="http://schemas.microsoft.com/office/drawing/2014/main" val="3430079661"/>
                  </a:ext>
                </a:extLst>
              </a:tr>
              <a:tr h="1777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dirty="0">
                          <a:latin typeface="Trebuchet MS" panose="020B0603020202020204" pitchFamily="34" charset="0"/>
                        </a:rPr>
                        <a:t>Fri 9</a:t>
                      </a:r>
                      <a:r>
                        <a:rPr lang="en-GB" sz="1300" b="0" baseline="30000" dirty="0">
                          <a:latin typeface="Trebuchet MS" panose="020B0603020202020204" pitchFamily="34" charset="0"/>
                        </a:rPr>
                        <a:t>th</a:t>
                      </a:r>
                      <a:r>
                        <a:rPr lang="en-GB" sz="1300" b="0" dirty="0">
                          <a:latin typeface="Trebuchet MS" panose="020B0603020202020204" pitchFamily="34" charset="0"/>
                        </a:rPr>
                        <a:t> </a:t>
                      </a:r>
                    </a:p>
                  </a:txBody>
                  <a:tcPr marL="43827" marR="43827" marT="21913" marB="21913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Autumn Term Spelling Bees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Christmas Bazaar – bottom hall from 3:30-4:30pm</a:t>
                      </a:r>
                    </a:p>
                  </a:txBody>
                  <a:tcPr marL="43827" marR="43827" marT="21913" marB="21913" anchor="ctr"/>
                </a:tc>
                <a:extLst>
                  <a:ext uri="{0D108BD9-81ED-4DB2-BD59-A6C34878D82A}">
                    <a16:rowId xmlns:a16="http://schemas.microsoft.com/office/drawing/2014/main" val="758548140"/>
                  </a:ext>
                </a:extLst>
              </a:tr>
              <a:tr h="177740">
                <a:tc>
                  <a:txBody>
                    <a:bodyPr/>
                    <a:lstStyle/>
                    <a:p>
                      <a:pPr algn="l"/>
                      <a:r>
                        <a:rPr lang="en-GB" sz="1300" dirty="0">
                          <a:latin typeface="Trebuchet MS" panose="020B0603020202020204" pitchFamily="34" charset="0"/>
                        </a:rPr>
                        <a:t>Tues 13</a:t>
                      </a:r>
                      <a:r>
                        <a:rPr lang="en-GB" sz="1300" baseline="30000" dirty="0">
                          <a:latin typeface="Trebuchet MS" panose="020B0603020202020204" pitchFamily="34" charset="0"/>
                        </a:rPr>
                        <a:t>th</a:t>
                      </a:r>
                      <a:r>
                        <a:rPr lang="en-GB" sz="1300" dirty="0">
                          <a:latin typeface="Trebuchet MS" panose="020B0603020202020204" pitchFamily="34" charset="0"/>
                        </a:rPr>
                        <a:t> </a:t>
                      </a:r>
                    </a:p>
                  </a:txBody>
                  <a:tcPr marL="43827" marR="43827" marT="21913" marB="21913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KS2 (years 4-6) Nativities: </a:t>
                      </a:r>
                      <a:r>
                        <a:rPr lang="en-GB" sz="13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M classes at </a:t>
                      </a:r>
                      <a:r>
                        <a:rPr lang="en-GB" sz="13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9:15am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                                       S classes at 2.30pm</a:t>
                      </a:r>
                    </a:p>
                  </a:txBody>
                  <a:tcPr marL="43827" marR="43827" marT="21913" marB="21913" anchor="ctr"/>
                </a:tc>
                <a:extLst>
                  <a:ext uri="{0D108BD9-81ED-4DB2-BD59-A6C34878D82A}">
                    <a16:rowId xmlns:a16="http://schemas.microsoft.com/office/drawing/2014/main" val="2633225398"/>
                  </a:ext>
                </a:extLst>
              </a:tr>
              <a:tr h="241044">
                <a:tc>
                  <a:txBody>
                    <a:bodyPr/>
                    <a:lstStyle/>
                    <a:p>
                      <a:pPr algn="l"/>
                      <a:r>
                        <a:rPr lang="en-GB" sz="1300" dirty="0">
                          <a:latin typeface="Trebuchet MS" panose="020B0603020202020204" pitchFamily="34" charset="0"/>
                        </a:rPr>
                        <a:t>Wed 14</a:t>
                      </a:r>
                      <a:r>
                        <a:rPr lang="en-GB" sz="1300" baseline="30000" dirty="0">
                          <a:latin typeface="Trebuchet MS" panose="020B0603020202020204" pitchFamily="34" charset="0"/>
                        </a:rPr>
                        <a:t>th</a:t>
                      </a:r>
                      <a:r>
                        <a:rPr lang="en-GB" sz="1300" dirty="0">
                          <a:latin typeface="Trebuchet MS" panose="020B0603020202020204" pitchFamily="34" charset="0"/>
                        </a:rPr>
                        <a:t> </a:t>
                      </a:r>
                    </a:p>
                  </a:txBody>
                  <a:tcPr marL="43827" marR="43827" marT="21913" marB="21913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latin typeface="Trebuchet MS" panose="020B0603020202020204" pitchFamily="34" charset="0"/>
                        </a:rPr>
                        <a:t>EYFS (Nursery and Reception) Nativity at 9:30am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00" dirty="0">
                        <a:latin typeface="Trebuchet MS" panose="020B060302020202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latin typeface="Trebuchet MS" panose="020B0603020202020204" pitchFamily="34" charset="0"/>
                        </a:rPr>
                        <a:t>Christmas Lunch (if your child usually has a packed lunch and would like to join us for Christmas Lunch, please pay in advance)</a:t>
                      </a:r>
                    </a:p>
                  </a:txBody>
                  <a:tcPr marL="43827" marR="43827" marT="21913" marB="21913" anchor="ctr"/>
                </a:tc>
                <a:extLst>
                  <a:ext uri="{0D108BD9-81ED-4DB2-BD59-A6C34878D82A}">
                    <a16:rowId xmlns:a16="http://schemas.microsoft.com/office/drawing/2014/main" val="3466864689"/>
                  </a:ext>
                </a:extLst>
              </a:tr>
              <a:tr h="241044">
                <a:tc>
                  <a:txBody>
                    <a:bodyPr/>
                    <a:lstStyle/>
                    <a:p>
                      <a:pPr algn="l"/>
                      <a:r>
                        <a:rPr lang="en-GB" sz="1300" dirty="0">
                          <a:latin typeface="Trebuchet MS" panose="020B0603020202020204" pitchFamily="34" charset="0"/>
                        </a:rPr>
                        <a:t>Thu 15 </a:t>
                      </a:r>
                      <a:r>
                        <a:rPr lang="en-GB" sz="1300" baseline="30000" dirty="0" err="1">
                          <a:latin typeface="Trebuchet MS" panose="020B0603020202020204" pitchFamily="34" charset="0"/>
                        </a:rPr>
                        <a:t>th</a:t>
                      </a:r>
                      <a:r>
                        <a:rPr lang="en-GB" sz="1300" dirty="0">
                          <a:latin typeface="Trebuchet MS" panose="020B0603020202020204" pitchFamily="34" charset="0"/>
                        </a:rPr>
                        <a:t> </a:t>
                      </a:r>
                    </a:p>
                  </a:txBody>
                  <a:tcPr marL="43827" marR="43827" marT="21913" marB="21913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latin typeface="Trebuchet MS" panose="020B0603020202020204" pitchFamily="34" charset="0"/>
                        </a:rPr>
                        <a:t>KS1 (years 1 and 2) Nativity: </a:t>
                      </a:r>
                      <a:r>
                        <a:rPr lang="en-GB" sz="13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M classes at </a:t>
                      </a:r>
                      <a:r>
                        <a:rPr lang="en-GB" sz="13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9:15am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                                           S classes at 2.30pm</a:t>
                      </a:r>
                    </a:p>
                  </a:txBody>
                  <a:tcPr marL="43827" marR="43827" marT="21913" marB="21913" anchor="ctr"/>
                </a:tc>
                <a:extLst>
                  <a:ext uri="{0D108BD9-81ED-4DB2-BD59-A6C34878D82A}">
                    <a16:rowId xmlns:a16="http://schemas.microsoft.com/office/drawing/2014/main" val="2609103689"/>
                  </a:ext>
                </a:extLst>
              </a:tr>
              <a:tr h="438263">
                <a:tc>
                  <a:txBody>
                    <a:bodyPr/>
                    <a:lstStyle/>
                    <a:p>
                      <a:pPr algn="l"/>
                      <a:r>
                        <a:rPr lang="en-GB" sz="1300" dirty="0">
                          <a:latin typeface="Trebuchet MS" panose="020B0603020202020204" pitchFamily="34" charset="0"/>
                        </a:rPr>
                        <a:t>Fri </a:t>
                      </a:r>
                      <a:r>
                        <a:rPr lang="en-GB" sz="1300" baseline="30000" dirty="0" err="1">
                          <a:latin typeface="Trebuchet MS" panose="020B0603020202020204" pitchFamily="34" charset="0"/>
                        </a:rPr>
                        <a:t>th</a:t>
                      </a:r>
                      <a:r>
                        <a:rPr lang="en-GB" sz="1300" dirty="0">
                          <a:latin typeface="Trebuchet MS" panose="020B0603020202020204" pitchFamily="34" charset="0"/>
                        </a:rPr>
                        <a:t> </a:t>
                      </a:r>
                    </a:p>
                  </a:txBody>
                  <a:tcPr marL="43827" marR="43827" marT="21913" marB="21913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3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Jumper Day - bring a game (no electronics)</a:t>
                      </a:r>
                    </a:p>
                    <a:p>
                      <a:pPr rtl="0"/>
                      <a:r>
                        <a:rPr lang="en-GB" sz="13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Class party games </a:t>
                      </a:r>
                    </a:p>
                    <a:p>
                      <a:pPr rtl="0"/>
                      <a:r>
                        <a:rPr lang="en-GB" sz="13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School ends at 1:30pm (no after school clubs or Play Centre)</a:t>
                      </a:r>
                    </a:p>
                  </a:txBody>
                  <a:tcPr marL="43827" marR="43827" marT="21913" marB="21913" anchor="ctr"/>
                </a:tc>
                <a:extLst>
                  <a:ext uri="{0D108BD9-81ED-4DB2-BD59-A6C34878D82A}">
                    <a16:rowId xmlns:a16="http://schemas.microsoft.com/office/drawing/2014/main" val="2452593356"/>
                  </a:ext>
                </a:extLst>
              </a:tr>
            </a:tbl>
          </a:graphicData>
        </a:graphic>
      </p:graphicFrame>
      <p:grpSp>
        <p:nvGrpSpPr>
          <p:cNvPr id="37" name="Group 36">
            <a:extLst>
              <a:ext uri="{FF2B5EF4-FFF2-40B4-BE49-F238E27FC236}">
                <a16:creationId xmlns:a16="http://schemas.microsoft.com/office/drawing/2014/main" id="{4AE68AE5-79E1-4787-BBC6-8CA4E6947DF8}"/>
              </a:ext>
            </a:extLst>
          </p:cNvPr>
          <p:cNvGrpSpPr/>
          <p:nvPr/>
        </p:nvGrpSpPr>
        <p:grpSpPr>
          <a:xfrm>
            <a:off x="236495" y="9369276"/>
            <a:ext cx="6484948" cy="464605"/>
            <a:chOff x="183482" y="3882560"/>
            <a:chExt cx="6484948" cy="464605"/>
          </a:xfrm>
        </p:grpSpPr>
        <p:pic>
          <p:nvPicPr>
            <p:cNvPr id="38" name="Picture 4" descr="Red Christmas Border PNG Clip-Art Image​ | Gallery Yopriceville -  High-Quality Images and Transparent PNG Free Clipart">
              <a:extLst>
                <a:ext uri="{FF2B5EF4-FFF2-40B4-BE49-F238E27FC236}">
                  <a16:creationId xmlns:a16="http://schemas.microsoft.com/office/drawing/2014/main" id="{53A79622-CA05-4BF1-BEE5-8DD7A73F68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482" y="3882560"/>
              <a:ext cx="3242474" cy="46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4" descr="Red Christmas Border PNG Clip-Art Image​ | Gallery Yopriceville -  High-Quality Images and Transparent PNG Free Clipart">
              <a:extLst>
                <a:ext uri="{FF2B5EF4-FFF2-40B4-BE49-F238E27FC236}">
                  <a16:creationId xmlns:a16="http://schemas.microsoft.com/office/drawing/2014/main" id="{BF23F0BB-ED88-4AE5-8858-B990ADE0D5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5956" y="3882560"/>
              <a:ext cx="3242474" cy="46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4E693DF0-50A9-45E0-848D-BFF36E157C7D}"/>
              </a:ext>
            </a:extLst>
          </p:cNvPr>
          <p:cNvGrpSpPr/>
          <p:nvPr/>
        </p:nvGrpSpPr>
        <p:grpSpPr>
          <a:xfrm>
            <a:off x="90905" y="5552990"/>
            <a:ext cx="464606" cy="4189771"/>
            <a:chOff x="37892" y="66274"/>
            <a:chExt cx="464606" cy="4189771"/>
          </a:xfrm>
        </p:grpSpPr>
        <p:pic>
          <p:nvPicPr>
            <p:cNvPr id="41" name="Picture 4" descr="Red Christmas Border PNG Clip-Art Image​ | Gallery Yopriceville -  High-Quality Images and Transparent PNG Free Clipart">
              <a:extLst>
                <a:ext uri="{FF2B5EF4-FFF2-40B4-BE49-F238E27FC236}">
                  <a16:creationId xmlns:a16="http://schemas.microsoft.com/office/drawing/2014/main" id="{8760DA39-F1EC-4C1E-9B6D-060BC48D34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1351042" y="2402505"/>
              <a:ext cx="3242474" cy="46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4" descr="Red Christmas Border PNG Clip-Art Image​ | Gallery Yopriceville -  High-Quality Images and Transparent PNG Free Clipart">
              <a:extLst>
                <a:ext uri="{FF2B5EF4-FFF2-40B4-BE49-F238E27FC236}">
                  <a16:creationId xmlns:a16="http://schemas.microsoft.com/office/drawing/2014/main" id="{C3E48E20-F963-4019-B3CA-4128FA9287A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785"/>
            <a:stretch/>
          </p:blipFill>
          <p:spPr bwMode="auto">
            <a:xfrm rot="16200000">
              <a:off x="-203452" y="307619"/>
              <a:ext cx="947295" cy="46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CEAAF69-5640-449D-A0E3-A5B206DBE483}"/>
              </a:ext>
            </a:extLst>
          </p:cNvPr>
          <p:cNvGrpSpPr/>
          <p:nvPr/>
        </p:nvGrpSpPr>
        <p:grpSpPr>
          <a:xfrm>
            <a:off x="6402427" y="5552991"/>
            <a:ext cx="464605" cy="4189771"/>
            <a:chOff x="6349414" y="66275"/>
            <a:chExt cx="464605" cy="4189771"/>
          </a:xfrm>
        </p:grpSpPr>
        <p:pic>
          <p:nvPicPr>
            <p:cNvPr id="44" name="Picture 4" descr="Red Christmas Border PNG Clip-Art Image​ | Gallery Yopriceville -  High-Quality Images and Transparent PNG Free Clipart">
              <a:extLst>
                <a:ext uri="{FF2B5EF4-FFF2-40B4-BE49-F238E27FC236}">
                  <a16:creationId xmlns:a16="http://schemas.microsoft.com/office/drawing/2014/main" id="{0F5715E7-FF1E-49FC-BB32-42E97751FD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4960480" y="1455209"/>
              <a:ext cx="3242474" cy="46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Picture 4" descr="Red Christmas Border PNG Clip-Art Image​ | Gallery Yopriceville -  High-Quality Images and Transparent PNG Free Clipart">
              <a:extLst>
                <a:ext uri="{FF2B5EF4-FFF2-40B4-BE49-F238E27FC236}">
                  <a16:creationId xmlns:a16="http://schemas.microsoft.com/office/drawing/2014/main" id="{6FF46631-53A1-4ADD-A9A1-435305DD502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785"/>
            <a:stretch/>
          </p:blipFill>
          <p:spPr bwMode="auto">
            <a:xfrm rot="5400000">
              <a:off x="6108069" y="3550096"/>
              <a:ext cx="947295" cy="46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56AB7F8-0741-42B2-B63D-27C8CB5A04A6}"/>
              </a:ext>
            </a:extLst>
          </p:cNvPr>
          <p:cNvGrpSpPr/>
          <p:nvPr/>
        </p:nvGrpSpPr>
        <p:grpSpPr>
          <a:xfrm>
            <a:off x="236495" y="5497483"/>
            <a:ext cx="6484948" cy="464605"/>
            <a:chOff x="183482" y="10767"/>
            <a:chExt cx="6484948" cy="464605"/>
          </a:xfrm>
        </p:grpSpPr>
        <p:pic>
          <p:nvPicPr>
            <p:cNvPr id="47" name="Picture 4" descr="Red Christmas Border PNG Clip-Art Image​ | Gallery Yopriceville -  High-Quality Images and Transparent PNG Free Clipart">
              <a:extLst>
                <a:ext uri="{FF2B5EF4-FFF2-40B4-BE49-F238E27FC236}">
                  <a16:creationId xmlns:a16="http://schemas.microsoft.com/office/drawing/2014/main" id="{DCB90AB8-6335-4082-96DA-4FF3FE912B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482" y="10767"/>
              <a:ext cx="3242474" cy="46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4" descr="Red Christmas Border PNG Clip-Art Image​ | Gallery Yopriceville -  High-Quality Images and Transparent PNG Free Clipart">
              <a:extLst>
                <a:ext uri="{FF2B5EF4-FFF2-40B4-BE49-F238E27FC236}">
                  <a16:creationId xmlns:a16="http://schemas.microsoft.com/office/drawing/2014/main" id="{A3BFC2D9-0921-4D4A-B791-389DB0723D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5956" y="10767"/>
              <a:ext cx="3242474" cy="46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9" name="Picture 48" descr="morningside logo COLOUR With Strapline.jpg">
            <a:extLst>
              <a:ext uri="{FF2B5EF4-FFF2-40B4-BE49-F238E27FC236}">
                <a16:creationId xmlns:a16="http://schemas.microsoft.com/office/drawing/2014/main" id="{1F85E348-8C45-49B2-8058-B55A2FB9CAD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84" y="5932010"/>
            <a:ext cx="778138" cy="302667"/>
          </a:xfrm>
          <a:prstGeom prst="rect">
            <a:avLst/>
          </a:prstGeom>
        </p:spPr>
      </p:pic>
      <p:pic>
        <p:nvPicPr>
          <p:cNvPr id="50" name="Picture 8" descr="Silhouette Profile Clipart Rudolph Red Nosed Reindeer - Deer Clip Art, HD  Png Download - 872x1280(#2315027) - PngFind">
            <a:extLst>
              <a:ext uri="{FF2B5EF4-FFF2-40B4-BE49-F238E27FC236}">
                <a16:creationId xmlns:a16="http://schemas.microsoft.com/office/drawing/2014/main" id="{DAA4E12B-97B4-4030-A397-00DE91E3F3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348" b="93116" l="3846" r="95055">
                        <a14:foregroundMark x1="27473" y1="7971" x2="27473" y2="7971"/>
                        <a14:foregroundMark x1="31868" y1="5072" x2="31868" y2="5072"/>
                        <a14:foregroundMark x1="93407" y1="54348" x2="93407" y2="54348"/>
                        <a14:foregroundMark x1="95604" y1="93478" x2="95604" y2="93478"/>
                        <a14:foregroundMark x1="10440" y1="60145" x2="10440" y2="60145"/>
                        <a14:foregroundMark x1="3846" y1="48551" x2="3846" y2="485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4287" y="6948657"/>
            <a:ext cx="467275" cy="70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0" descr="Christmas Jumper Cartoon clipart - Red, Clothing, Reindeer, transparent  clip art">
            <a:extLst>
              <a:ext uri="{FF2B5EF4-FFF2-40B4-BE49-F238E27FC236}">
                <a16:creationId xmlns:a16="http://schemas.microsoft.com/office/drawing/2014/main" id="{E5445EC7-2788-4AB3-8E24-A7A64822E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400" b="92000" l="10000" r="90000">
                        <a14:foregroundMark x1="39889" y1="6800" x2="55667" y2="4400"/>
                        <a14:foregroundMark x1="55667" y1="4400" x2="62000" y2="7200"/>
                        <a14:foregroundMark x1="37222" y1="92000" x2="48000" y2="92000"/>
                        <a14:foregroundMark x1="48000" y1="92000" x2="64333" y2="89600"/>
                        <a14:foregroundMark x1="33000" y1="53400" x2="33000" y2="53400"/>
                        <a14:foregroundMark x1="36000" y1="33000" x2="35444" y2="46400"/>
                        <a14:foregroundMark x1="23000" y1="37000" x2="23000" y2="37000"/>
                        <a14:foregroundMark x1="33667" y1="8400" x2="33667" y2="8400"/>
                        <a14:foregroundMark x1="29667" y1="16000" x2="29667" y2="16000"/>
                        <a14:foregroundMark x1="19778" y1="51600" x2="19778" y2="51600"/>
                        <a14:foregroundMark x1="20000" y1="50000" x2="22556" y2="36800"/>
                        <a14:foregroundMark x1="22556" y1="36800" x2="31556" y2="11800"/>
                        <a14:foregroundMark x1="22778" y1="83400" x2="23778" y2="83400"/>
                        <a14:foregroundMark x1="34778" y1="83400" x2="50778" y2="86600"/>
                        <a14:foregroundMark x1="50778" y1="86600" x2="58778" y2="864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2354">
            <a:off x="5158584" y="8414833"/>
            <a:ext cx="1243624" cy="69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2" descr="Bee sweet with christmas hat in colorful Vector Image">
            <a:extLst>
              <a:ext uri="{FF2B5EF4-FFF2-40B4-BE49-F238E27FC236}">
                <a16:creationId xmlns:a16="http://schemas.microsoft.com/office/drawing/2014/main" id="{433FE0DE-FC58-44DE-B7EB-C9CF1341E2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88" b="25094"/>
          <a:stretch/>
        </p:blipFill>
        <p:spPr bwMode="auto">
          <a:xfrm rot="186827">
            <a:off x="4459871" y="6199764"/>
            <a:ext cx="727767" cy="515255"/>
          </a:xfrm>
          <a:prstGeom prst="pentagon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2" descr="Bee sweet with christmas hat in colorful Vector Image">
            <a:extLst>
              <a:ext uri="{FF2B5EF4-FFF2-40B4-BE49-F238E27FC236}">
                <a16:creationId xmlns:a16="http://schemas.microsoft.com/office/drawing/2014/main" id="{AB839A42-9FC1-486D-B9C4-DAB1E51C91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88" b="25094"/>
          <a:stretch/>
        </p:blipFill>
        <p:spPr bwMode="auto">
          <a:xfrm rot="21413173" flipH="1">
            <a:off x="5257356" y="6413447"/>
            <a:ext cx="727767" cy="515255"/>
          </a:xfrm>
          <a:prstGeom prst="pentagon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6802214-A8AD-41A8-A9D4-F4DD7013E85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7685" y="783607"/>
            <a:ext cx="6011177" cy="3139712"/>
          </a:xfrm>
          <a:prstGeom prst="rect">
            <a:avLst/>
          </a:prstGeom>
        </p:spPr>
      </p:pic>
      <p:pic>
        <p:nvPicPr>
          <p:cNvPr id="56" name="Picture 10" descr="Christmas Jumper Cartoon clipart - Red, Clothing, Reindeer, transparent  clip art">
            <a:extLst>
              <a:ext uri="{FF2B5EF4-FFF2-40B4-BE49-F238E27FC236}">
                <a16:creationId xmlns:a16="http://schemas.microsoft.com/office/drawing/2014/main" id="{460F848A-6026-41E1-86B6-DF56E906D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400" b="92000" l="10000" r="90000">
                        <a14:foregroundMark x1="39889" y1="6800" x2="55667" y2="4400"/>
                        <a14:foregroundMark x1="55667" y1="4400" x2="62000" y2="7200"/>
                        <a14:foregroundMark x1="37222" y1="92000" x2="48000" y2="92000"/>
                        <a14:foregroundMark x1="48000" y1="92000" x2="64333" y2="89600"/>
                        <a14:foregroundMark x1="33000" y1="53400" x2="33000" y2="53400"/>
                        <a14:foregroundMark x1="36000" y1="33000" x2="35444" y2="46400"/>
                        <a14:foregroundMark x1="23000" y1="37000" x2="23000" y2="37000"/>
                        <a14:foregroundMark x1="33667" y1="8400" x2="33667" y2="8400"/>
                        <a14:foregroundMark x1="29667" y1="16000" x2="29667" y2="16000"/>
                        <a14:foregroundMark x1="19778" y1="51600" x2="19778" y2="51600"/>
                        <a14:foregroundMark x1="20000" y1="50000" x2="22556" y2="36800"/>
                        <a14:foregroundMark x1="22556" y1="36800" x2="31556" y2="11800"/>
                        <a14:foregroundMark x1="22778" y1="83400" x2="23778" y2="83400"/>
                        <a14:foregroundMark x1="34778" y1="83400" x2="50778" y2="86600"/>
                        <a14:foregroundMark x1="50778" y1="86600" x2="58778" y2="864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2354">
            <a:off x="5100425" y="2960412"/>
            <a:ext cx="1243624" cy="69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128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135</Words>
  <Application>Microsoft Office PowerPoint</Application>
  <PresentationFormat>A4 Paper (210x297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Janet Taylor</dc:creator>
  <cp:lastModifiedBy>Janet Taylor</cp:lastModifiedBy>
  <cp:revision>5</cp:revision>
  <cp:lastPrinted>2022-11-24T17:25:18Z</cp:lastPrinted>
  <dcterms:modified xsi:type="dcterms:W3CDTF">2022-11-24T17:26:10Z</dcterms:modified>
</cp:coreProperties>
</file>